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9" r:id="rId4"/>
    <p:sldId id="260" r:id="rId5"/>
    <p:sldId id="279" r:id="rId6"/>
    <p:sldId id="28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8" r:id="rId22"/>
    <p:sldId id="275" r:id="rId23"/>
    <p:sldId id="27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0" autoAdjust="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59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4FB1DE-E745-4B79-A69F-BD6F145AD7F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DCBBB8-35A8-4A46-B76F-76F2F67CF0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Node A: </a:t>
          </a:r>
          <a:r>
            <a:rPr lang="en-US" b="0" i="0" baseline="0"/>
            <a:t>Responsible for navigation and obstacle avoidance.</a:t>
          </a:r>
          <a:endParaRPr lang="en-US"/>
        </a:p>
      </dgm:t>
    </dgm:pt>
    <dgm:pt modelId="{8EB3F1EC-00D0-4F42-93C4-B52FC53E6089}" type="parTrans" cxnId="{B6CEFE92-7BA3-46DA-B1A9-28BC5D0C3C47}">
      <dgm:prSet/>
      <dgm:spPr/>
      <dgm:t>
        <a:bodyPr/>
        <a:lstStyle/>
        <a:p>
          <a:endParaRPr lang="en-US"/>
        </a:p>
      </dgm:t>
    </dgm:pt>
    <dgm:pt modelId="{CFF7776C-2063-4913-9C3A-516D63A8E3FD}" type="sibTrans" cxnId="{B6CEFE92-7BA3-46DA-B1A9-28BC5D0C3C47}">
      <dgm:prSet/>
      <dgm:spPr/>
      <dgm:t>
        <a:bodyPr/>
        <a:lstStyle/>
        <a:p>
          <a:endParaRPr lang="en-US"/>
        </a:p>
      </dgm:t>
    </dgm:pt>
    <dgm:pt modelId="{1F31CFFA-0834-408A-B624-0FEF74ED1B0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Node B: </a:t>
          </a:r>
          <a:r>
            <a:rPr lang="en-US" b="0" i="0" baseline="0"/>
            <a:t>Focuses on object detection using AprilTags.</a:t>
          </a:r>
          <a:endParaRPr lang="en-US"/>
        </a:p>
      </dgm:t>
    </dgm:pt>
    <dgm:pt modelId="{735C024B-35A4-4A8F-BB67-F7A7488112E7}" type="parTrans" cxnId="{B3CA7BFF-330C-495A-98A8-50F59885ADFD}">
      <dgm:prSet/>
      <dgm:spPr/>
      <dgm:t>
        <a:bodyPr/>
        <a:lstStyle/>
        <a:p>
          <a:endParaRPr lang="en-US"/>
        </a:p>
      </dgm:t>
    </dgm:pt>
    <dgm:pt modelId="{27225DE4-4EA8-4141-9A6C-CA4A0E2D9827}" type="sibTrans" cxnId="{B3CA7BFF-330C-495A-98A8-50F59885ADFD}">
      <dgm:prSet/>
      <dgm:spPr/>
      <dgm:t>
        <a:bodyPr/>
        <a:lstStyle/>
        <a:p>
          <a:endParaRPr lang="en-US"/>
        </a:p>
      </dgm:t>
    </dgm:pt>
    <dgm:pt modelId="{7FA2BD0A-AD8B-430E-B880-868D411CBA2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Node C:</a:t>
          </a:r>
          <a:r>
            <a:rPr lang="en-US" b="0" i="0" baseline="0"/>
            <a:t> Handles object manipulation and placement.</a:t>
          </a:r>
          <a:endParaRPr lang="en-US"/>
        </a:p>
      </dgm:t>
    </dgm:pt>
    <dgm:pt modelId="{C68EC244-25E5-4CB2-B6AD-1C0F047EC1B2}" type="parTrans" cxnId="{600EAA95-CD19-42B0-994D-901F04D01CD7}">
      <dgm:prSet/>
      <dgm:spPr/>
      <dgm:t>
        <a:bodyPr/>
        <a:lstStyle/>
        <a:p>
          <a:endParaRPr lang="en-US"/>
        </a:p>
      </dgm:t>
    </dgm:pt>
    <dgm:pt modelId="{06B21413-7159-440C-8860-D4D42AD0AE74}" type="sibTrans" cxnId="{600EAA95-CD19-42B0-994D-901F04D01CD7}">
      <dgm:prSet/>
      <dgm:spPr/>
      <dgm:t>
        <a:bodyPr/>
        <a:lstStyle/>
        <a:p>
          <a:endParaRPr lang="en-US"/>
        </a:p>
      </dgm:t>
    </dgm:pt>
    <dgm:pt modelId="{093A66FA-7F0B-4F47-9FB4-C01E08455EAD}" type="pres">
      <dgm:prSet presAssocID="{714FB1DE-E745-4B79-A69F-BD6F145AD7FA}" presName="root" presStyleCnt="0">
        <dgm:presLayoutVars>
          <dgm:dir/>
          <dgm:resizeHandles val="exact"/>
        </dgm:presLayoutVars>
      </dgm:prSet>
      <dgm:spPr/>
    </dgm:pt>
    <dgm:pt modelId="{CA49CCBF-584F-4982-82B7-77830C758590}" type="pres">
      <dgm:prSet presAssocID="{91DCBBB8-35A8-4A46-B76F-76F2F67CF0C6}" presName="compNode" presStyleCnt="0"/>
      <dgm:spPr/>
    </dgm:pt>
    <dgm:pt modelId="{A434A6FF-4FDB-44FB-B991-0B4C8EB6E17E}" type="pres">
      <dgm:prSet presAssocID="{91DCBBB8-35A8-4A46-B76F-76F2F67CF0C6}" presName="bgRect" presStyleLbl="bgShp" presStyleIdx="0" presStyleCnt="3" custLinFactNeighborY="2606"/>
      <dgm:spPr/>
    </dgm:pt>
    <dgm:pt modelId="{D5D70F98-8440-4C34-AFBF-E656C16CDA1B}" type="pres">
      <dgm:prSet presAssocID="{91DCBBB8-35A8-4A46-B76F-76F2F67CF0C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ass"/>
        </a:ext>
      </dgm:extLst>
    </dgm:pt>
    <dgm:pt modelId="{328311E0-9FF8-4D47-B14F-8C0BA10DC4F4}" type="pres">
      <dgm:prSet presAssocID="{91DCBBB8-35A8-4A46-B76F-76F2F67CF0C6}" presName="spaceRect" presStyleCnt="0"/>
      <dgm:spPr/>
    </dgm:pt>
    <dgm:pt modelId="{23C0AD34-037A-4390-A962-31DE1F5C801E}" type="pres">
      <dgm:prSet presAssocID="{91DCBBB8-35A8-4A46-B76F-76F2F67CF0C6}" presName="parTx" presStyleLbl="revTx" presStyleIdx="0" presStyleCnt="3">
        <dgm:presLayoutVars>
          <dgm:chMax val="0"/>
          <dgm:chPref val="0"/>
        </dgm:presLayoutVars>
      </dgm:prSet>
      <dgm:spPr/>
    </dgm:pt>
    <dgm:pt modelId="{5CB19037-2686-44A3-A143-2AB5B67D5783}" type="pres">
      <dgm:prSet presAssocID="{CFF7776C-2063-4913-9C3A-516D63A8E3FD}" presName="sibTrans" presStyleCnt="0"/>
      <dgm:spPr/>
    </dgm:pt>
    <dgm:pt modelId="{90B54581-83B6-4A38-9ECF-333B111ABA45}" type="pres">
      <dgm:prSet presAssocID="{1F31CFFA-0834-408A-B624-0FEF74ED1B02}" presName="compNode" presStyleCnt="0"/>
      <dgm:spPr/>
    </dgm:pt>
    <dgm:pt modelId="{3C39A575-DE31-46B1-BC00-D53867C2919A}" type="pres">
      <dgm:prSet presAssocID="{1F31CFFA-0834-408A-B624-0FEF74ED1B02}" presName="bgRect" presStyleLbl="bgShp" presStyleIdx="1" presStyleCnt="3"/>
      <dgm:spPr/>
    </dgm:pt>
    <dgm:pt modelId="{295C2D5B-5CC5-4277-9839-10253A2661EC}" type="pres">
      <dgm:prSet presAssocID="{1F31CFFA-0834-408A-B624-0FEF74ED1B0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2542E9B7-E90B-4B76-9AE3-F698BAB1E0A2}" type="pres">
      <dgm:prSet presAssocID="{1F31CFFA-0834-408A-B624-0FEF74ED1B02}" presName="spaceRect" presStyleCnt="0"/>
      <dgm:spPr/>
    </dgm:pt>
    <dgm:pt modelId="{2EDBD98E-15DE-4C94-9A7A-9FF2B098355C}" type="pres">
      <dgm:prSet presAssocID="{1F31CFFA-0834-408A-B624-0FEF74ED1B02}" presName="parTx" presStyleLbl="revTx" presStyleIdx="1" presStyleCnt="3">
        <dgm:presLayoutVars>
          <dgm:chMax val="0"/>
          <dgm:chPref val="0"/>
        </dgm:presLayoutVars>
      </dgm:prSet>
      <dgm:spPr/>
    </dgm:pt>
    <dgm:pt modelId="{EDB9D1D0-EE81-430C-8F85-AC4A5F782888}" type="pres">
      <dgm:prSet presAssocID="{27225DE4-4EA8-4141-9A6C-CA4A0E2D9827}" presName="sibTrans" presStyleCnt="0"/>
      <dgm:spPr/>
    </dgm:pt>
    <dgm:pt modelId="{1B46BD84-8A29-4717-884D-3B7C90EFE79A}" type="pres">
      <dgm:prSet presAssocID="{7FA2BD0A-AD8B-430E-B880-868D411CBA25}" presName="compNode" presStyleCnt="0"/>
      <dgm:spPr/>
    </dgm:pt>
    <dgm:pt modelId="{99964070-CB48-4FBC-8FDA-F2A95C55EAEE}" type="pres">
      <dgm:prSet presAssocID="{7FA2BD0A-AD8B-430E-B880-868D411CBA25}" presName="bgRect" presStyleLbl="bgShp" presStyleIdx="2" presStyleCnt="3"/>
      <dgm:spPr/>
    </dgm:pt>
    <dgm:pt modelId="{905A9C1C-B4C9-4C9D-85ED-BB49B91F2962}" type="pres">
      <dgm:prSet presAssocID="{7FA2BD0A-AD8B-430E-B880-868D411CBA2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etwork Diagram"/>
        </a:ext>
      </dgm:extLst>
    </dgm:pt>
    <dgm:pt modelId="{CF0C3117-8E97-43E2-AA9B-29345D24BD52}" type="pres">
      <dgm:prSet presAssocID="{7FA2BD0A-AD8B-430E-B880-868D411CBA25}" presName="spaceRect" presStyleCnt="0"/>
      <dgm:spPr/>
    </dgm:pt>
    <dgm:pt modelId="{F76154B4-DEE7-4EE7-B20D-D8717558F87B}" type="pres">
      <dgm:prSet presAssocID="{7FA2BD0A-AD8B-430E-B880-868D411CBA2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D3FCF19-303D-404C-B1A9-80F8A1F94DCF}" type="presOf" srcId="{714FB1DE-E745-4B79-A69F-BD6F145AD7FA}" destId="{093A66FA-7F0B-4F47-9FB4-C01E08455EAD}" srcOrd="0" destOrd="0" presId="urn:microsoft.com/office/officeart/2018/2/layout/IconVerticalSolidList"/>
    <dgm:cxn modelId="{AA7AE553-C108-42FF-B292-8B7CCE3D8F76}" type="presOf" srcId="{7FA2BD0A-AD8B-430E-B880-868D411CBA25}" destId="{F76154B4-DEE7-4EE7-B20D-D8717558F87B}" srcOrd="0" destOrd="0" presId="urn:microsoft.com/office/officeart/2018/2/layout/IconVerticalSolidList"/>
    <dgm:cxn modelId="{5AF3FB92-8977-4B99-81D2-5578EDA8003A}" type="presOf" srcId="{1F31CFFA-0834-408A-B624-0FEF74ED1B02}" destId="{2EDBD98E-15DE-4C94-9A7A-9FF2B098355C}" srcOrd="0" destOrd="0" presId="urn:microsoft.com/office/officeart/2018/2/layout/IconVerticalSolidList"/>
    <dgm:cxn modelId="{B6CEFE92-7BA3-46DA-B1A9-28BC5D0C3C47}" srcId="{714FB1DE-E745-4B79-A69F-BD6F145AD7FA}" destId="{91DCBBB8-35A8-4A46-B76F-76F2F67CF0C6}" srcOrd="0" destOrd="0" parTransId="{8EB3F1EC-00D0-4F42-93C4-B52FC53E6089}" sibTransId="{CFF7776C-2063-4913-9C3A-516D63A8E3FD}"/>
    <dgm:cxn modelId="{600EAA95-CD19-42B0-994D-901F04D01CD7}" srcId="{714FB1DE-E745-4B79-A69F-BD6F145AD7FA}" destId="{7FA2BD0A-AD8B-430E-B880-868D411CBA25}" srcOrd="2" destOrd="0" parTransId="{C68EC244-25E5-4CB2-B6AD-1C0F047EC1B2}" sibTransId="{06B21413-7159-440C-8860-D4D42AD0AE74}"/>
    <dgm:cxn modelId="{23DA04DA-5056-4E27-B5EC-E7B9E55D768D}" type="presOf" srcId="{91DCBBB8-35A8-4A46-B76F-76F2F67CF0C6}" destId="{23C0AD34-037A-4390-A962-31DE1F5C801E}" srcOrd="0" destOrd="0" presId="urn:microsoft.com/office/officeart/2018/2/layout/IconVerticalSolidList"/>
    <dgm:cxn modelId="{B3CA7BFF-330C-495A-98A8-50F59885ADFD}" srcId="{714FB1DE-E745-4B79-A69F-BD6F145AD7FA}" destId="{1F31CFFA-0834-408A-B624-0FEF74ED1B02}" srcOrd="1" destOrd="0" parTransId="{735C024B-35A4-4A8F-BB67-F7A7488112E7}" sibTransId="{27225DE4-4EA8-4141-9A6C-CA4A0E2D9827}"/>
    <dgm:cxn modelId="{981601F4-027A-42CA-A6C2-B8BBCA3935CA}" type="presParOf" srcId="{093A66FA-7F0B-4F47-9FB4-C01E08455EAD}" destId="{CA49CCBF-584F-4982-82B7-77830C758590}" srcOrd="0" destOrd="0" presId="urn:microsoft.com/office/officeart/2018/2/layout/IconVerticalSolidList"/>
    <dgm:cxn modelId="{BCC3C7EB-6D33-4976-80A9-DC9FD03F0A35}" type="presParOf" srcId="{CA49CCBF-584F-4982-82B7-77830C758590}" destId="{A434A6FF-4FDB-44FB-B991-0B4C8EB6E17E}" srcOrd="0" destOrd="0" presId="urn:microsoft.com/office/officeart/2018/2/layout/IconVerticalSolidList"/>
    <dgm:cxn modelId="{B2543525-36F5-4C08-A446-F4CBA2690CD7}" type="presParOf" srcId="{CA49CCBF-584F-4982-82B7-77830C758590}" destId="{D5D70F98-8440-4C34-AFBF-E656C16CDA1B}" srcOrd="1" destOrd="0" presId="urn:microsoft.com/office/officeart/2018/2/layout/IconVerticalSolidList"/>
    <dgm:cxn modelId="{4EEBB1FE-3CF1-4156-B0FF-2FBDC486AA50}" type="presParOf" srcId="{CA49CCBF-584F-4982-82B7-77830C758590}" destId="{328311E0-9FF8-4D47-B14F-8C0BA10DC4F4}" srcOrd="2" destOrd="0" presId="urn:microsoft.com/office/officeart/2018/2/layout/IconVerticalSolidList"/>
    <dgm:cxn modelId="{C6602A48-4850-4FB2-AC05-133756D33100}" type="presParOf" srcId="{CA49CCBF-584F-4982-82B7-77830C758590}" destId="{23C0AD34-037A-4390-A962-31DE1F5C801E}" srcOrd="3" destOrd="0" presId="urn:microsoft.com/office/officeart/2018/2/layout/IconVerticalSolidList"/>
    <dgm:cxn modelId="{6CC74C65-8406-4223-B653-16A878F65A7E}" type="presParOf" srcId="{093A66FA-7F0B-4F47-9FB4-C01E08455EAD}" destId="{5CB19037-2686-44A3-A143-2AB5B67D5783}" srcOrd="1" destOrd="0" presId="urn:microsoft.com/office/officeart/2018/2/layout/IconVerticalSolidList"/>
    <dgm:cxn modelId="{3B913E05-D47B-4EE1-A4CA-4277083BDFDA}" type="presParOf" srcId="{093A66FA-7F0B-4F47-9FB4-C01E08455EAD}" destId="{90B54581-83B6-4A38-9ECF-333B111ABA45}" srcOrd="2" destOrd="0" presId="urn:microsoft.com/office/officeart/2018/2/layout/IconVerticalSolidList"/>
    <dgm:cxn modelId="{22387FA9-0632-40CD-8F71-428E5773C875}" type="presParOf" srcId="{90B54581-83B6-4A38-9ECF-333B111ABA45}" destId="{3C39A575-DE31-46B1-BC00-D53867C2919A}" srcOrd="0" destOrd="0" presId="urn:microsoft.com/office/officeart/2018/2/layout/IconVerticalSolidList"/>
    <dgm:cxn modelId="{D569FC84-0573-4DC9-95F2-EE6BAEA9BB86}" type="presParOf" srcId="{90B54581-83B6-4A38-9ECF-333B111ABA45}" destId="{295C2D5B-5CC5-4277-9839-10253A2661EC}" srcOrd="1" destOrd="0" presId="urn:microsoft.com/office/officeart/2018/2/layout/IconVerticalSolidList"/>
    <dgm:cxn modelId="{CE4A4451-226C-4CEC-BBA9-8E2683C134EF}" type="presParOf" srcId="{90B54581-83B6-4A38-9ECF-333B111ABA45}" destId="{2542E9B7-E90B-4B76-9AE3-F698BAB1E0A2}" srcOrd="2" destOrd="0" presId="urn:microsoft.com/office/officeart/2018/2/layout/IconVerticalSolidList"/>
    <dgm:cxn modelId="{B548A4B7-6A1A-476F-8380-A56200599546}" type="presParOf" srcId="{90B54581-83B6-4A38-9ECF-333B111ABA45}" destId="{2EDBD98E-15DE-4C94-9A7A-9FF2B098355C}" srcOrd="3" destOrd="0" presId="urn:microsoft.com/office/officeart/2018/2/layout/IconVerticalSolidList"/>
    <dgm:cxn modelId="{9D40F8C0-4D25-4114-98B2-47E8F451D7F4}" type="presParOf" srcId="{093A66FA-7F0B-4F47-9FB4-C01E08455EAD}" destId="{EDB9D1D0-EE81-430C-8F85-AC4A5F782888}" srcOrd="3" destOrd="0" presId="urn:microsoft.com/office/officeart/2018/2/layout/IconVerticalSolidList"/>
    <dgm:cxn modelId="{DE0CEF79-F201-410F-ADB9-60751C0748F3}" type="presParOf" srcId="{093A66FA-7F0B-4F47-9FB4-C01E08455EAD}" destId="{1B46BD84-8A29-4717-884D-3B7C90EFE79A}" srcOrd="4" destOrd="0" presId="urn:microsoft.com/office/officeart/2018/2/layout/IconVerticalSolidList"/>
    <dgm:cxn modelId="{6069CE35-709F-4083-B4A5-F90FE9DA9102}" type="presParOf" srcId="{1B46BD84-8A29-4717-884D-3B7C90EFE79A}" destId="{99964070-CB48-4FBC-8FDA-F2A95C55EAEE}" srcOrd="0" destOrd="0" presId="urn:microsoft.com/office/officeart/2018/2/layout/IconVerticalSolidList"/>
    <dgm:cxn modelId="{1F12008B-2C0F-4030-8860-B192A56FFBA3}" type="presParOf" srcId="{1B46BD84-8A29-4717-884D-3B7C90EFE79A}" destId="{905A9C1C-B4C9-4C9D-85ED-BB49B91F2962}" srcOrd="1" destOrd="0" presId="urn:microsoft.com/office/officeart/2018/2/layout/IconVerticalSolidList"/>
    <dgm:cxn modelId="{A459D070-C614-43D1-B9F2-16527878035C}" type="presParOf" srcId="{1B46BD84-8A29-4717-884D-3B7C90EFE79A}" destId="{CF0C3117-8E97-43E2-AA9B-29345D24BD52}" srcOrd="2" destOrd="0" presId="urn:microsoft.com/office/officeart/2018/2/layout/IconVerticalSolidList"/>
    <dgm:cxn modelId="{97CAB816-6494-4E58-8D44-96F0E7E17A68}" type="presParOf" srcId="{1B46BD84-8A29-4717-884D-3B7C90EFE79A}" destId="{F76154B4-DEE7-4EE7-B20D-D8717558F87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34A6FF-4FDB-44FB-B991-0B4C8EB6E17E}">
      <dsp:nvSpPr>
        <dsp:cNvPr id="0" name=""/>
        <dsp:cNvSpPr/>
      </dsp:nvSpPr>
      <dsp:spPr>
        <a:xfrm>
          <a:off x="0" y="30381"/>
          <a:ext cx="3920601" cy="114703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D70F98-8440-4C34-AFBF-E656C16CDA1B}">
      <dsp:nvSpPr>
        <dsp:cNvPr id="0" name=""/>
        <dsp:cNvSpPr/>
      </dsp:nvSpPr>
      <dsp:spPr>
        <a:xfrm>
          <a:off x="346977" y="258572"/>
          <a:ext cx="630868" cy="6308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C0AD34-037A-4390-A962-31DE1F5C801E}">
      <dsp:nvSpPr>
        <dsp:cNvPr id="0" name=""/>
        <dsp:cNvSpPr/>
      </dsp:nvSpPr>
      <dsp:spPr>
        <a:xfrm>
          <a:off x="1324824" y="490"/>
          <a:ext cx="2595776" cy="1147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394" tIns="121394" rIns="121394" bIns="121394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Node A: </a:t>
          </a:r>
          <a:r>
            <a:rPr lang="en-US" sz="1700" b="0" i="0" kern="1200" baseline="0"/>
            <a:t>Responsible for navigation and obstacle avoidance.</a:t>
          </a:r>
          <a:endParaRPr lang="en-US" sz="1700" kern="1200"/>
        </a:p>
      </dsp:txBody>
      <dsp:txXfrm>
        <a:off x="1324824" y="490"/>
        <a:ext cx="2595776" cy="1147034"/>
      </dsp:txXfrm>
    </dsp:sp>
    <dsp:sp modelId="{3C39A575-DE31-46B1-BC00-D53867C2919A}">
      <dsp:nvSpPr>
        <dsp:cNvPr id="0" name=""/>
        <dsp:cNvSpPr/>
      </dsp:nvSpPr>
      <dsp:spPr>
        <a:xfrm>
          <a:off x="0" y="1434282"/>
          <a:ext cx="3920601" cy="114703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5C2D5B-5CC5-4277-9839-10253A2661EC}">
      <dsp:nvSpPr>
        <dsp:cNvPr id="0" name=""/>
        <dsp:cNvSpPr/>
      </dsp:nvSpPr>
      <dsp:spPr>
        <a:xfrm>
          <a:off x="346977" y="1692365"/>
          <a:ext cx="630868" cy="6308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DBD98E-15DE-4C94-9A7A-9FF2B098355C}">
      <dsp:nvSpPr>
        <dsp:cNvPr id="0" name=""/>
        <dsp:cNvSpPr/>
      </dsp:nvSpPr>
      <dsp:spPr>
        <a:xfrm>
          <a:off x="1324824" y="1434282"/>
          <a:ext cx="2595776" cy="1147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394" tIns="121394" rIns="121394" bIns="121394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Node B: </a:t>
          </a:r>
          <a:r>
            <a:rPr lang="en-US" sz="1700" b="0" i="0" kern="1200" baseline="0"/>
            <a:t>Focuses on object detection using AprilTags.</a:t>
          </a:r>
          <a:endParaRPr lang="en-US" sz="1700" kern="1200"/>
        </a:p>
      </dsp:txBody>
      <dsp:txXfrm>
        <a:off x="1324824" y="1434282"/>
        <a:ext cx="2595776" cy="1147034"/>
      </dsp:txXfrm>
    </dsp:sp>
    <dsp:sp modelId="{99964070-CB48-4FBC-8FDA-F2A95C55EAEE}">
      <dsp:nvSpPr>
        <dsp:cNvPr id="0" name=""/>
        <dsp:cNvSpPr/>
      </dsp:nvSpPr>
      <dsp:spPr>
        <a:xfrm>
          <a:off x="0" y="2868075"/>
          <a:ext cx="3920601" cy="114703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5A9C1C-B4C9-4C9D-85ED-BB49B91F2962}">
      <dsp:nvSpPr>
        <dsp:cNvPr id="0" name=""/>
        <dsp:cNvSpPr/>
      </dsp:nvSpPr>
      <dsp:spPr>
        <a:xfrm>
          <a:off x="346977" y="3126158"/>
          <a:ext cx="630868" cy="6308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6154B4-DEE7-4EE7-B20D-D8717558F87B}">
      <dsp:nvSpPr>
        <dsp:cNvPr id="0" name=""/>
        <dsp:cNvSpPr/>
      </dsp:nvSpPr>
      <dsp:spPr>
        <a:xfrm>
          <a:off x="1324824" y="2868075"/>
          <a:ext cx="2595776" cy="1147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394" tIns="121394" rIns="121394" bIns="121394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Node C:</a:t>
          </a:r>
          <a:r>
            <a:rPr lang="en-US" sz="1700" b="0" i="0" kern="1200" baseline="0"/>
            <a:t> Handles object manipulation and placement.</a:t>
          </a:r>
          <a:endParaRPr lang="en-US" sz="1700" kern="1200"/>
        </a:p>
      </dsp:txBody>
      <dsp:txXfrm>
        <a:off x="1324824" y="2868075"/>
        <a:ext cx="2595776" cy="1147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727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7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55118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614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9479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096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3741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32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059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518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8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835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157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6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04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2024-07-23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63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2589B50-D615-4630-B6F7-29E99FF2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9144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7A83DF-4E7A-4A81-867E-10E29C4BD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583431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209" y="967417"/>
            <a:ext cx="3960345" cy="3275399"/>
          </a:xfrm>
        </p:spPr>
        <p:txBody>
          <a:bodyPr>
            <a:normAutofit/>
          </a:bodyPr>
          <a:lstStyle/>
          <a:p>
            <a:r>
              <a:rPr lang="en-US" sz="3500" dirty="0">
                <a:solidFill>
                  <a:srgbClr val="FEFFFF"/>
                </a:solidFill>
              </a:rPr>
              <a:t>Multi-Node ROS Application for Robotic Platform</a:t>
            </a:r>
          </a:p>
        </p:txBody>
      </p:sp>
      <p:sp>
        <p:nvSpPr>
          <p:cNvPr id="16" name="Freeform 27">
            <a:extLst>
              <a:ext uri="{FF2B5EF4-FFF2-40B4-BE49-F238E27FC236}">
                <a16:creationId xmlns:a16="http://schemas.microsoft.com/office/drawing/2014/main" id="{435515D7-4CE9-4558-BA93-E245EFB64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160904" cy="857047"/>
          </a:xfrm>
          <a:custGeom>
            <a:avLst/>
            <a:gdLst>
              <a:gd name="connsiteX0" fmla="*/ 0 w 6881206"/>
              <a:gd name="connsiteY0" fmla="*/ 0 h 857047"/>
              <a:gd name="connsiteX1" fmla="*/ 653445 w 6881206"/>
              <a:gd name="connsiteY1" fmla="*/ 0 h 857047"/>
              <a:gd name="connsiteX2" fmla="*/ 1156123 w 6881206"/>
              <a:gd name="connsiteY2" fmla="*/ 0 h 857047"/>
              <a:gd name="connsiteX3" fmla="*/ 1380221 w 6881206"/>
              <a:gd name="connsiteY3" fmla="*/ 0 h 857047"/>
              <a:gd name="connsiteX4" fmla="*/ 1444324 w 6881206"/>
              <a:gd name="connsiteY4" fmla="*/ 0 h 857047"/>
              <a:gd name="connsiteX5" fmla="*/ 1522072 w 6881206"/>
              <a:gd name="connsiteY5" fmla="*/ 0 h 857047"/>
              <a:gd name="connsiteX6" fmla="*/ 1596570 w 6881206"/>
              <a:gd name="connsiteY6" fmla="*/ 0 h 857047"/>
              <a:gd name="connsiteX7" fmla="*/ 1893047 w 6881206"/>
              <a:gd name="connsiteY7" fmla="*/ 0 h 857047"/>
              <a:gd name="connsiteX8" fmla="*/ 1978260 w 6881206"/>
              <a:gd name="connsiteY8" fmla="*/ 0 h 857047"/>
              <a:gd name="connsiteX9" fmla="*/ 2032793 w 6881206"/>
              <a:gd name="connsiteY9" fmla="*/ 0 h 857047"/>
              <a:gd name="connsiteX10" fmla="*/ 2095032 w 6881206"/>
              <a:gd name="connsiteY10" fmla="*/ 0 h 857047"/>
              <a:gd name="connsiteX11" fmla="*/ 2574748 w 6881206"/>
              <a:gd name="connsiteY11" fmla="*/ 0 h 857047"/>
              <a:gd name="connsiteX12" fmla="*/ 2712413 w 6881206"/>
              <a:gd name="connsiteY12" fmla="*/ 0 h 857047"/>
              <a:gd name="connsiteX13" fmla="*/ 2724164 w 6881206"/>
              <a:gd name="connsiteY13" fmla="*/ 0 h 857047"/>
              <a:gd name="connsiteX14" fmla="*/ 2806423 w 6881206"/>
              <a:gd name="connsiteY14" fmla="*/ 0 h 857047"/>
              <a:gd name="connsiteX15" fmla="*/ 2975563 w 6881206"/>
              <a:gd name="connsiteY15" fmla="*/ 0 h 857047"/>
              <a:gd name="connsiteX16" fmla="*/ 3029696 w 6881206"/>
              <a:gd name="connsiteY16" fmla="*/ 0 h 857047"/>
              <a:gd name="connsiteX17" fmla="*/ 3216247 w 6881206"/>
              <a:gd name="connsiteY17" fmla="*/ 0 h 857047"/>
              <a:gd name="connsiteX18" fmla="*/ 3464491 w 6881206"/>
              <a:gd name="connsiteY18" fmla="*/ 0 h 857047"/>
              <a:gd name="connsiteX19" fmla="*/ 3476820 w 6881206"/>
              <a:gd name="connsiteY19" fmla="*/ 0 h 857047"/>
              <a:gd name="connsiteX20" fmla="*/ 3508932 w 6881206"/>
              <a:gd name="connsiteY20" fmla="*/ 0 h 857047"/>
              <a:gd name="connsiteX21" fmla="*/ 3518154 w 6881206"/>
              <a:gd name="connsiteY21" fmla="*/ 0 h 857047"/>
              <a:gd name="connsiteX22" fmla="*/ 3563124 w 6881206"/>
              <a:gd name="connsiteY22" fmla="*/ 0 h 857047"/>
              <a:gd name="connsiteX23" fmla="*/ 3568615 w 6881206"/>
              <a:gd name="connsiteY23" fmla="*/ 0 h 857047"/>
              <a:gd name="connsiteX24" fmla="*/ 3582711 w 6881206"/>
              <a:gd name="connsiteY24" fmla="*/ 0 h 857047"/>
              <a:gd name="connsiteX25" fmla="*/ 3607047 w 6881206"/>
              <a:gd name="connsiteY25" fmla="*/ 0 h 857047"/>
              <a:gd name="connsiteX26" fmla="*/ 3711363 w 6881206"/>
              <a:gd name="connsiteY26" fmla="*/ 0 h 857047"/>
              <a:gd name="connsiteX27" fmla="*/ 3757936 w 6881206"/>
              <a:gd name="connsiteY27" fmla="*/ 0 h 857047"/>
              <a:gd name="connsiteX28" fmla="*/ 3914505 w 6881206"/>
              <a:gd name="connsiteY28" fmla="*/ 0 h 857047"/>
              <a:gd name="connsiteX29" fmla="*/ 4099165 w 6881206"/>
              <a:gd name="connsiteY29" fmla="*/ 0 h 857047"/>
              <a:gd name="connsiteX30" fmla="*/ 4176573 w 6881206"/>
              <a:gd name="connsiteY30" fmla="*/ 0 h 857047"/>
              <a:gd name="connsiteX31" fmla="*/ 4211043 w 6881206"/>
              <a:gd name="connsiteY31" fmla="*/ 0 h 857047"/>
              <a:gd name="connsiteX32" fmla="*/ 4249415 w 6881206"/>
              <a:gd name="connsiteY32" fmla="*/ 0 h 857047"/>
              <a:gd name="connsiteX33" fmla="*/ 4292911 w 6881206"/>
              <a:gd name="connsiteY33" fmla="*/ 0 h 857047"/>
              <a:gd name="connsiteX34" fmla="*/ 4715176 w 6881206"/>
              <a:gd name="connsiteY34" fmla="*/ 0 h 857047"/>
              <a:gd name="connsiteX35" fmla="*/ 4749035 w 6881206"/>
              <a:gd name="connsiteY35" fmla="*/ 0 h 857047"/>
              <a:gd name="connsiteX36" fmla="*/ 5107279 w 6881206"/>
              <a:gd name="connsiteY36" fmla="*/ 0 h 857047"/>
              <a:gd name="connsiteX37" fmla="*/ 5446306 w 6881206"/>
              <a:gd name="connsiteY37" fmla="*/ 0 h 857047"/>
              <a:gd name="connsiteX38" fmla="*/ 5654500 w 6881206"/>
              <a:gd name="connsiteY38" fmla="*/ 0 h 857047"/>
              <a:gd name="connsiteX39" fmla="*/ 5879355 w 6881206"/>
              <a:gd name="connsiteY39" fmla="*/ 0 h 857047"/>
              <a:gd name="connsiteX40" fmla="*/ 6374171 w 6881206"/>
              <a:gd name="connsiteY40" fmla="*/ 0 h 857047"/>
              <a:gd name="connsiteX41" fmla="*/ 6382691 w 6881206"/>
              <a:gd name="connsiteY41" fmla="*/ 0 h 857047"/>
              <a:gd name="connsiteX42" fmla="*/ 6406881 w 6881206"/>
              <a:gd name="connsiteY42" fmla="*/ 10516 h 857047"/>
              <a:gd name="connsiteX43" fmla="*/ 6411719 w 6881206"/>
              <a:gd name="connsiteY43" fmla="*/ 15774 h 857047"/>
              <a:gd name="connsiteX44" fmla="*/ 6412418 w 6881206"/>
              <a:gd name="connsiteY44" fmla="*/ 16534 h 857047"/>
              <a:gd name="connsiteX45" fmla="*/ 6413765 w 6881206"/>
              <a:gd name="connsiteY45" fmla="*/ 17998 h 857047"/>
              <a:gd name="connsiteX46" fmla="*/ 6418286 w 6881206"/>
              <a:gd name="connsiteY46" fmla="*/ 21854 h 857047"/>
              <a:gd name="connsiteX47" fmla="*/ 6867337 w 6881206"/>
              <a:gd name="connsiteY47" fmla="*/ 404863 h 857047"/>
              <a:gd name="connsiteX48" fmla="*/ 6867337 w 6881206"/>
              <a:gd name="connsiteY48" fmla="*/ 452185 h 857047"/>
              <a:gd name="connsiteX49" fmla="*/ 6491457 w 6881206"/>
              <a:gd name="connsiteY49" fmla="*/ 772784 h 857047"/>
              <a:gd name="connsiteX50" fmla="*/ 6413765 w 6881206"/>
              <a:gd name="connsiteY50" fmla="*/ 839050 h 857047"/>
              <a:gd name="connsiteX51" fmla="*/ 6411719 w 6881206"/>
              <a:gd name="connsiteY51" fmla="*/ 841273 h 857047"/>
              <a:gd name="connsiteX52" fmla="*/ 6406881 w 6881206"/>
              <a:gd name="connsiteY52" fmla="*/ 846531 h 857047"/>
              <a:gd name="connsiteX53" fmla="*/ 6382691 w 6881206"/>
              <a:gd name="connsiteY53" fmla="*/ 857047 h 857047"/>
              <a:gd name="connsiteX54" fmla="*/ 6374171 w 6881206"/>
              <a:gd name="connsiteY54" fmla="*/ 857047 h 857047"/>
              <a:gd name="connsiteX55" fmla="*/ 6368680 w 6881206"/>
              <a:gd name="connsiteY55" fmla="*/ 857047 h 857047"/>
              <a:gd name="connsiteX56" fmla="*/ 6348221 w 6881206"/>
              <a:gd name="connsiteY56" fmla="*/ 857047 h 857047"/>
              <a:gd name="connsiteX57" fmla="*/ 6330248 w 6881206"/>
              <a:gd name="connsiteY57" fmla="*/ 857047 h 857047"/>
              <a:gd name="connsiteX58" fmla="*/ 6266353 w 6881206"/>
              <a:gd name="connsiteY58" fmla="*/ 857047 h 857047"/>
              <a:gd name="connsiteX59" fmla="*/ 6225932 w 6881206"/>
              <a:gd name="connsiteY59" fmla="*/ 857047 h 857047"/>
              <a:gd name="connsiteX60" fmla="*/ 6106926 w 6881206"/>
              <a:gd name="connsiteY60" fmla="*/ 857047 h 857047"/>
              <a:gd name="connsiteX61" fmla="*/ 6022790 w 6881206"/>
              <a:gd name="connsiteY61" fmla="*/ 857047 h 857047"/>
              <a:gd name="connsiteX62" fmla="*/ 5844088 w 6881206"/>
              <a:gd name="connsiteY62" fmla="*/ 857047 h 857047"/>
              <a:gd name="connsiteX63" fmla="*/ 5687880 w 6881206"/>
              <a:gd name="connsiteY63" fmla="*/ 857047 h 857047"/>
              <a:gd name="connsiteX64" fmla="*/ 5451985 w 6881206"/>
              <a:gd name="connsiteY64" fmla="*/ 857047 h 857047"/>
              <a:gd name="connsiteX65" fmla="*/ 5188261 w 6881206"/>
              <a:gd name="connsiteY65" fmla="*/ 857047 h 857047"/>
              <a:gd name="connsiteX66" fmla="*/ 4904764 w 6881206"/>
              <a:gd name="connsiteY66" fmla="*/ 857047 h 857047"/>
              <a:gd name="connsiteX67" fmla="*/ 4490989 w 6881206"/>
              <a:gd name="connsiteY67" fmla="*/ 857047 h 857047"/>
              <a:gd name="connsiteX68" fmla="*/ 4176573 w 6881206"/>
              <a:gd name="connsiteY68" fmla="*/ 857047 h 857047"/>
              <a:gd name="connsiteX69" fmla="*/ 4099165 w 6881206"/>
              <a:gd name="connsiteY69" fmla="*/ 857047 h 857047"/>
              <a:gd name="connsiteX70" fmla="*/ 4089943 w 6881206"/>
              <a:gd name="connsiteY70" fmla="*/ 857047 h 857047"/>
              <a:gd name="connsiteX71" fmla="*/ 4057940 w 6881206"/>
              <a:gd name="connsiteY71" fmla="*/ 857047 h 857047"/>
              <a:gd name="connsiteX72" fmla="*/ 4025386 w 6881206"/>
              <a:gd name="connsiteY72" fmla="*/ 857047 h 857047"/>
              <a:gd name="connsiteX73" fmla="*/ 3850160 w 6881206"/>
              <a:gd name="connsiteY73" fmla="*/ 857047 h 857047"/>
              <a:gd name="connsiteX74" fmla="*/ 3563124 w 6881206"/>
              <a:gd name="connsiteY74" fmla="*/ 857047 h 857047"/>
              <a:gd name="connsiteX75" fmla="*/ 3550795 w 6881206"/>
              <a:gd name="connsiteY75" fmla="*/ 857047 h 857047"/>
              <a:gd name="connsiteX76" fmla="*/ 3508932 w 6881206"/>
              <a:gd name="connsiteY76" fmla="*/ 857047 h 857047"/>
              <a:gd name="connsiteX77" fmla="*/ 3483683 w 6881206"/>
              <a:gd name="connsiteY77" fmla="*/ 857047 h 857047"/>
              <a:gd name="connsiteX78" fmla="*/ 3464491 w 6881206"/>
              <a:gd name="connsiteY78" fmla="*/ 857047 h 857047"/>
              <a:gd name="connsiteX79" fmla="*/ 3452740 w 6881206"/>
              <a:gd name="connsiteY79" fmla="*/ 857047 h 857047"/>
              <a:gd name="connsiteX80" fmla="*/ 3423719 w 6881206"/>
              <a:gd name="connsiteY80" fmla="*/ 857047 h 857047"/>
              <a:gd name="connsiteX81" fmla="*/ 3370481 w 6881206"/>
              <a:gd name="connsiteY81" fmla="*/ 857047 h 857047"/>
              <a:gd name="connsiteX82" fmla="*/ 3306946 w 6881206"/>
              <a:gd name="connsiteY82" fmla="*/ 857047 h 857047"/>
              <a:gd name="connsiteX83" fmla="*/ 3147208 w 6881206"/>
              <a:gd name="connsiteY83" fmla="*/ 857047 h 857047"/>
              <a:gd name="connsiteX84" fmla="*/ 3114429 w 6881206"/>
              <a:gd name="connsiteY84" fmla="*/ 857047 h 857047"/>
              <a:gd name="connsiteX85" fmla="*/ 2960658 w 6881206"/>
              <a:gd name="connsiteY85" fmla="*/ 857047 h 857047"/>
              <a:gd name="connsiteX86" fmla="*/ 2827230 w 6881206"/>
              <a:gd name="connsiteY86" fmla="*/ 857047 h 857047"/>
              <a:gd name="connsiteX87" fmla="*/ 2712413 w 6881206"/>
              <a:gd name="connsiteY87" fmla="*/ 857047 h 857047"/>
              <a:gd name="connsiteX88" fmla="*/ 2680242 w 6881206"/>
              <a:gd name="connsiteY88" fmla="*/ 857047 h 857047"/>
              <a:gd name="connsiteX89" fmla="*/ 2603835 w 6881206"/>
              <a:gd name="connsiteY89" fmla="*/ 857047 h 857047"/>
              <a:gd name="connsiteX90" fmla="*/ 2455042 w 6881206"/>
              <a:gd name="connsiteY90" fmla="*/ 857047 h 857047"/>
              <a:gd name="connsiteX91" fmla="*/ 2426415 w 6881206"/>
              <a:gd name="connsiteY91" fmla="*/ 857047 h 857047"/>
              <a:gd name="connsiteX92" fmla="*/ 2209736 w 6881206"/>
              <a:gd name="connsiteY92" fmla="*/ 857047 h 857047"/>
              <a:gd name="connsiteX93" fmla="*/ 1893047 w 6881206"/>
              <a:gd name="connsiteY93" fmla="*/ 857047 h 857047"/>
              <a:gd name="connsiteX94" fmla="*/ 1885034 w 6881206"/>
              <a:gd name="connsiteY94" fmla="*/ 857047 h 857047"/>
              <a:gd name="connsiteX95" fmla="*/ 1843786 w 6881206"/>
              <a:gd name="connsiteY95" fmla="*/ 857047 h 857047"/>
              <a:gd name="connsiteX96" fmla="*/ 1828944 w 6881206"/>
              <a:gd name="connsiteY96" fmla="*/ 857047 h 857047"/>
              <a:gd name="connsiteX97" fmla="*/ 1380221 w 6881206"/>
              <a:gd name="connsiteY97" fmla="*/ 857047 h 857047"/>
              <a:gd name="connsiteX98" fmla="*/ 1333065 w 6881206"/>
              <a:gd name="connsiteY98" fmla="*/ 857047 h 857047"/>
              <a:gd name="connsiteX99" fmla="*/ 653445 w 6881206"/>
              <a:gd name="connsiteY99" fmla="*/ 857047 h 857047"/>
              <a:gd name="connsiteX100" fmla="*/ 0 w 6881206"/>
              <a:gd name="connsiteY100" fmla="*/ 857047 h 857047"/>
              <a:gd name="connsiteX101" fmla="*/ 0 w 6881206"/>
              <a:gd name="connsiteY101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881206" h="857047">
                <a:moveTo>
                  <a:pt x="0" y="0"/>
                </a:moveTo>
                <a:cubicBezTo>
                  <a:pt x="0" y="0"/>
                  <a:pt x="0" y="0"/>
                  <a:pt x="653445" y="0"/>
                </a:cubicBezTo>
                <a:cubicBezTo>
                  <a:pt x="653445" y="0"/>
                  <a:pt x="653445" y="0"/>
                  <a:pt x="1156123" y="0"/>
                </a:cubicBezTo>
                <a:lnTo>
                  <a:pt x="1380221" y="0"/>
                </a:lnTo>
                <a:cubicBezTo>
                  <a:pt x="1380221" y="0"/>
                  <a:pt x="1380221" y="0"/>
                  <a:pt x="1444324" y="0"/>
                </a:cubicBezTo>
                <a:lnTo>
                  <a:pt x="1522072" y="0"/>
                </a:lnTo>
                <a:lnTo>
                  <a:pt x="1596570" y="0"/>
                </a:lnTo>
                <a:cubicBezTo>
                  <a:pt x="1668686" y="0"/>
                  <a:pt x="1764840" y="0"/>
                  <a:pt x="1893047" y="0"/>
                </a:cubicBezTo>
                <a:cubicBezTo>
                  <a:pt x="1893047" y="0"/>
                  <a:pt x="1893047" y="0"/>
                  <a:pt x="1978260" y="0"/>
                </a:cubicBezTo>
                <a:lnTo>
                  <a:pt x="2032793" y="0"/>
                </a:lnTo>
                <a:lnTo>
                  <a:pt x="2095032" y="0"/>
                </a:lnTo>
                <a:cubicBezTo>
                  <a:pt x="2196025" y="0"/>
                  <a:pt x="2347515" y="0"/>
                  <a:pt x="2574748" y="0"/>
                </a:cubicBezTo>
                <a:lnTo>
                  <a:pt x="2712413" y="0"/>
                </a:lnTo>
                <a:lnTo>
                  <a:pt x="2724164" y="0"/>
                </a:lnTo>
                <a:lnTo>
                  <a:pt x="2806423" y="0"/>
                </a:lnTo>
                <a:lnTo>
                  <a:pt x="2975563" y="0"/>
                </a:lnTo>
                <a:lnTo>
                  <a:pt x="3029696" y="0"/>
                </a:lnTo>
                <a:lnTo>
                  <a:pt x="3216247" y="0"/>
                </a:lnTo>
                <a:lnTo>
                  <a:pt x="3464491" y="0"/>
                </a:lnTo>
                <a:lnTo>
                  <a:pt x="3476820" y="0"/>
                </a:lnTo>
                <a:lnTo>
                  <a:pt x="3508932" y="0"/>
                </a:lnTo>
                <a:cubicBezTo>
                  <a:pt x="3508932" y="0"/>
                  <a:pt x="3508932" y="0"/>
                  <a:pt x="3518154" y="0"/>
                </a:cubicBezTo>
                <a:lnTo>
                  <a:pt x="3563124" y="0"/>
                </a:lnTo>
                <a:lnTo>
                  <a:pt x="3568615" y="0"/>
                </a:lnTo>
                <a:lnTo>
                  <a:pt x="3582711" y="0"/>
                </a:lnTo>
                <a:lnTo>
                  <a:pt x="3607047" y="0"/>
                </a:lnTo>
                <a:lnTo>
                  <a:pt x="3711363" y="0"/>
                </a:lnTo>
                <a:lnTo>
                  <a:pt x="3757936" y="0"/>
                </a:lnTo>
                <a:lnTo>
                  <a:pt x="3914505" y="0"/>
                </a:lnTo>
                <a:lnTo>
                  <a:pt x="4099165" y="0"/>
                </a:lnTo>
                <a:cubicBezTo>
                  <a:pt x="4099165" y="0"/>
                  <a:pt x="4099165" y="0"/>
                  <a:pt x="4176573" y="0"/>
                </a:cubicBezTo>
                <a:cubicBezTo>
                  <a:pt x="4176573" y="0"/>
                  <a:pt x="4176573" y="0"/>
                  <a:pt x="4211043" y="0"/>
                </a:cubicBezTo>
                <a:lnTo>
                  <a:pt x="4249415" y="0"/>
                </a:lnTo>
                <a:lnTo>
                  <a:pt x="4292911" y="0"/>
                </a:lnTo>
                <a:cubicBezTo>
                  <a:pt x="4370470" y="0"/>
                  <a:pt x="4499735" y="0"/>
                  <a:pt x="4715176" y="0"/>
                </a:cubicBezTo>
                <a:lnTo>
                  <a:pt x="4749035" y="0"/>
                </a:lnTo>
                <a:lnTo>
                  <a:pt x="5107279" y="0"/>
                </a:lnTo>
                <a:lnTo>
                  <a:pt x="5446306" y="0"/>
                </a:lnTo>
                <a:lnTo>
                  <a:pt x="5654500" y="0"/>
                </a:lnTo>
                <a:lnTo>
                  <a:pt x="5879355" y="0"/>
                </a:lnTo>
                <a:lnTo>
                  <a:pt x="6374171" y="0"/>
                </a:lnTo>
                <a:lnTo>
                  <a:pt x="6382691" y="0"/>
                </a:lnTo>
                <a:cubicBezTo>
                  <a:pt x="6392367" y="0"/>
                  <a:pt x="6402043" y="5258"/>
                  <a:pt x="6406881" y="10516"/>
                </a:cubicBezTo>
                <a:cubicBezTo>
                  <a:pt x="6406881" y="10516"/>
                  <a:pt x="6411719" y="10516"/>
                  <a:pt x="6411719" y="15774"/>
                </a:cubicBezTo>
                <a:cubicBezTo>
                  <a:pt x="6411719" y="15774"/>
                  <a:pt x="6411719" y="15774"/>
                  <a:pt x="6412418" y="16534"/>
                </a:cubicBezTo>
                <a:lnTo>
                  <a:pt x="6413765" y="17998"/>
                </a:lnTo>
                <a:lnTo>
                  <a:pt x="6418286" y="21854"/>
                </a:lnTo>
                <a:cubicBezTo>
                  <a:pt x="6439669" y="40092"/>
                  <a:pt x="6525203" y="113046"/>
                  <a:pt x="6867337" y="404863"/>
                </a:cubicBezTo>
                <a:cubicBezTo>
                  <a:pt x="6885830" y="415379"/>
                  <a:pt x="6885830" y="436411"/>
                  <a:pt x="6867337" y="452185"/>
                </a:cubicBezTo>
                <a:cubicBezTo>
                  <a:pt x="6867337" y="452185"/>
                  <a:pt x="6867337" y="452185"/>
                  <a:pt x="6491457" y="772784"/>
                </a:cubicBezTo>
                <a:lnTo>
                  <a:pt x="6413765" y="839050"/>
                </a:lnTo>
                <a:lnTo>
                  <a:pt x="6411719" y="841273"/>
                </a:lnTo>
                <a:cubicBezTo>
                  <a:pt x="6411719" y="841273"/>
                  <a:pt x="6406881" y="841273"/>
                  <a:pt x="6406881" y="846531"/>
                </a:cubicBezTo>
                <a:cubicBezTo>
                  <a:pt x="6402043" y="851789"/>
                  <a:pt x="6392367" y="857047"/>
                  <a:pt x="6382691" y="857047"/>
                </a:cubicBezTo>
                <a:lnTo>
                  <a:pt x="6374171" y="857047"/>
                </a:lnTo>
                <a:lnTo>
                  <a:pt x="6368680" y="857047"/>
                </a:lnTo>
                <a:lnTo>
                  <a:pt x="6348221" y="857047"/>
                </a:lnTo>
                <a:lnTo>
                  <a:pt x="6330248" y="857047"/>
                </a:lnTo>
                <a:lnTo>
                  <a:pt x="6266353" y="857047"/>
                </a:lnTo>
                <a:lnTo>
                  <a:pt x="6225932" y="857047"/>
                </a:lnTo>
                <a:lnTo>
                  <a:pt x="6106926" y="857047"/>
                </a:lnTo>
                <a:lnTo>
                  <a:pt x="6022790" y="857047"/>
                </a:lnTo>
                <a:lnTo>
                  <a:pt x="5844088" y="857047"/>
                </a:lnTo>
                <a:lnTo>
                  <a:pt x="5687880" y="857047"/>
                </a:lnTo>
                <a:lnTo>
                  <a:pt x="5451985" y="857047"/>
                </a:lnTo>
                <a:lnTo>
                  <a:pt x="5188261" y="857047"/>
                </a:lnTo>
                <a:lnTo>
                  <a:pt x="4904764" y="857047"/>
                </a:lnTo>
                <a:lnTo>
                  <a:pt x="4490989" y="857047"/>
                </a:lnTo>
                <a:lnTo>
                  <a:pt x="4176573" y="857047"/>
                </a:lnTo>
                <a:cubicBezTo>
                  <a:pt x="4176573" y="857047"/>
                  <a:pt x="4176573" y="857047"/>
                  <a:pt x="4099165" y="857047"/>
                </a:cubicBezTo>
                <a:cubicBezTo>
                  <a:pt x="4099165" y="857047"/>
                  <a:pt x="4099165" y="857047"/>
                  <a:pt x="4089943" y="857047"/>
                </a:cubicBezTo>
                <a:lnTo>
                  <a:pt x="4057940" y="857047"/>
                </a:lnTo>
                <a:lnTo>
                  <a:pt x="4025386" y="857047"/>
                </a:lnTo>
                <a:cubicBezTo>
                  <a:pt x="3988496" y="857047"/>
                  <a:pt x="3933162" y="857047"/>
                  <a:pt x="3850160" y="857047"/>
                </a:cubicBezTo>
                <a:lnTo>
                  <a:pt x="3563124" y="857047"/>
                </a:lnTo>
                <a:lnTo>
                  <a:pt x="3550795" y="857047"/>
                </a:lnTo>
                <a:lnTo>
                  <a:pt x="3508932" y="857047"/>
                </a:lnTo>
                <a:cubicBezTo>
                  <a:pt x="3508932" y="857047"/>
                  <a:pt x="3508932" y="857047"/>
                  <a:pt x="3483683" y="857047"/>
                </a:cubicBezTo>
                <a:lnTo>
                  <a:pt x="3464491" y="857047"/>
                </a:lnTo>
                <a:lnTo>
                  <a:pt x="3452740" y="857047"/>
                </a:lnTo>
                <a:lnTo>
                  <a:pt x="3423719" y="857047"/>
                </a:lnTo>
                <a:lnTo>
                  <a:pt x="3370481" y="857047"/>
                </a:lnTo>
                <a:lnTo>
                  <a:pt x="3306946" y="857047"/>
                </a:lnTo>
                <a:lnTo>
                  <a:pt x="3147208" y="857047"/>
                </a:lnTo>
                <a:lnTo>
                  <a:pt x="3114429" y="857047"/>
                </a:lnTo>
                <a:lnTo>
                  <a:pt x="2960658" y="857047"/>
                </a:lnTo>
                <a:lnTo>
                  <a:pt x="2827230" y="857047"/>
                </a:lnTo>
                <a:lnTo>
                  <a:pt x="2712413" y="857047"/>
                </a:lnTo>
                <a:lnTo>
                  <a:pt x="2680242" y="857047"/>
                </a:lnTo>
                <a:lnTo>
                  <a:pt x="2603835" y="857047"/>
                </a:lnTo>
                <a:lnTo>
                  <a:pt x="2455042" y="857047"/>
                </a:lnTo>
                <a:lnTo>
                  <a:pt x="2426415" y="857047"/>
                </a:lnTo>
                <a:lnTo>
                  <a:pt x="2209736" y="857047"/>
                </a:lnTo>
                <a:lnTo>
                  <a:pt x="1893047" y="857047"/>
                </a:lnTo>
                <a:cubicBezTo>
                  <a:pt x="1893047" y="857047"/>
                  <a:pt x="1893047" y="857047"/>
                  <a:pt x="1885034" y="857047"/>
                </a:cubicBezTo>
                <a:lnTo>
                  <a:pt x="1843786" y="857047"/>
                </a:lnTo>
                <a:lnTo>
                  <a:pt x="1828944" y="857047"/>
                </a:lnTo>
                <a:cubicBezTo>
                  <a:pt x="1764840" y="857047"/>
                  <a:pt x="1636634" y="857047"/>
                  <a:pt x="1380221" y="857047"/>
                </a:cubicBezTo>
                <a:lnTo>
                  <a:pt x="1333065" y="857047"/>
                </a:lnTo>
                <a:cubicBezTo>
                  <a:pt x="1136016" y="857047"/>
                  <a:pt x="910816" y="857047"/>
                  <a:pt x="653445" y="857047"/>
                </a:cubicBezTo>
                <a:cubicBezTo>
                  <a:pt x="653445" y="857047"/>
                  <a:pt x="653445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41" y="5120136"/>
            <a:ext cx="4834303" cy="544260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EFFFF"/>
                </a:solidFill>
              </a:rPr>
              <a:t>Developed by         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EFFFF"/>
                </a:solidFill>
              </a:rPr>
              <a:t>Pooya Nasiri </a:t>
            </a:r>
            <a:r>
              <a:rPr lang="en-US" sz="1400" i="1" dirty="0">
                <a:solidFill>
                  <a:srgbClr val="FEFFFF"/>
                </a:solidFill>
              </a:rPr>
              <a:t>and</a:t>
            </a:r>
            <a:r>
              <a:rPr lang="en-US" sz="1400" dirty="0">
                <a:solidFill>
                  <a:srgbClr val="FEFFFF"/>
                </a:solidFill>
              </a:rPr>
              <a:t> </a:t>
            </a:r>
            <a:r>
              <a:rPr lang="en-US" sz="1400" dirty="0" err="1">
                <a:solidFill>
                  <a:srgbClr val="FEFFFF"/>
                </a:solidFill>
              </a:rPr>
              <a:t>Arash</a:t>
            </a:r>
            <a:r>
              <a:rPr lang="en-US" sz="1400" dirty="0">
                <a:solidFill>
                  <a:srgbClr val="FEFFFF"/>
                </a:solidFill>
              </a:rPr>
              <a:t> A. </a:t>
            </a:r>
            <a:r>
              <a:rPr lang="en-US" sz="1400" dirty="0" err="1">
                <a:solidFill>
                  <a:srgbClr val="FEFFFF"/>
                </a:solidFill>
              </a:rPr>
              <a:t>Malekshah</a:t>
            </a:r>
            <a:endParaRPr lang="en-US" sz="1400" dirty="0">
              <a:solidFill>
                <a:srgbClr val="FEFFFF"/>
              </a:solidFill>
            </a:endParaRPr>
          </a:p>
        </p:txBody>
      </p:sp>
      <p:pic>
        <p:nvPicPr>
          <p:cNvPr id="7" name="Graphic 6" descr="Robot">
            <a:extLst>
              <a:ext uri="{FF2B5EF4-FFF2-40B4-BE49-F238E27FC236}">
                <a16:creationId xmlns:a16="http://schemas.microsoft.com/office/drawing/2014/main" id="{15DEBFB4-0BA7-A028-0ACB-BE3FC4324A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06058" y="1868336"/>
            <a:ext cx="3115313" cy="31153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3500"/>
              <a:t>Obstacle Detection and Navigation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Node A includes a ServiceClient for obstacle detection, which manages dynamic obstacles during navigation. Challenges such as navigating around cylindrical obstacles are addressed using partial pose adjustments.</a:t>
            </a:r>
          </a:p>
        </p:txBody>
      </p:sp>
      <p:pic>
        <p:nvPicPr>
          <p:cNvPr id="5" name="Picture 4" descr="Colourful pins linked with threads">
            <a:extLst>
              <a:ext uri="{FF2B5EF4-FFF2-40B4-BE49-F238E27FC236}">
                <a16:creationId xmlns:a16="http://schemas.microsoft.com/office/drawing/2014/main" id="{4BA4F895-98BB-C4DA-592B-CC6A0BD62B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476" r="25405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3500"/>
              <a:t>Adjusting Torso Height with MoveIt!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The node optimizes object detection by adjusting the robot’s torso height using MoveIt!. This ensures the camera has the best possible view of the objects.</a:t>
            </a:r>
          </a:p>
        </p:txBody>
      </p:sp>
      <p:pic>
        <p:nvPicPr>
          <p:cNvPr id="5" name="Picture 4" descr="Claw building a card house">
            <a:extLst>
              <a:ext uri="{FF2B5EF4-FFF2-40B4-BE49-F238E27FC236}">
                <a16:creationId xmlns:a16="http://schemas.microsoft.com/office/drawing/2014/main" id="{B047C6B4-E4B0-2C3E-FB67-9E52F4960B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541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3500"/>
              <a:t>Head Movement and ROS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A HeadMover class is used to manipulate the robot’s head position, enhancing object detection accuracy. Several ROS publishers and message handlers coordinate the detection process.</a:t>
            </a:r>
          </a:p>
        </p:txBody>
      </p:sp>
      <p:pic>
        <p:nvPicPr>
          <p:cNvPr id="5" name="Picture 4" descr="A robot with a face">
            <a:extLst>
              <a:ext uri="{FF2B5EF4-FFF2-40B4-BE49-F238E27FC236}">
                <a16:creationId xmlns:a16="http://schemas.microsoft.com/office/drawing/2014/main" id="{71C33953-69C6-9FDF-60D9-5017D458ED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251" r="5308" b="1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/>
              <a:t>Completion Signal to Node 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After completing its tasks, Node A sends a signal to Node B to commence its operations, ensuring synchronized task execution.</a:t>
            </a:r>
          </a:p>
        </p:txBody>
      </p:sp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18ABDAD3-58E1-E3CD-B781-4D10EEBCF9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193" r="19049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 dirty="0"/>
              <a:t>Node B - Object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 dirty="0"/>
              <a:t>Node B is responsible for identifying and localizing objects using </a:t>
            </a:r>
            <a:r>
              <a:rPr lang="en-US" sz="1600" dirty="0" err="1"/>
              <a:t>AprilTag</a:t>
            </a:r>
            <a:r>
              <a:rPr lang="en-US" sz="1600" dirty="0"/>
              <a:t> detections. This node processes visual information from the robot’s camera and communicates the results to Node C for manipulation tasks.</a:t>
            </a:r>
          </a:p>
        </p:txBody>
      </p:sp>
      <p:pic>
        <p:nvPicPr>
          <p:cNvPr id="5" name="Picture 4" descr="A 3D pattern of ring shapes connected by lines">
            <a:extLst>
              <a:ext uri="{FF2B5EF4-FFF2-40B4-BE49-F238E27FC236}">
                <a16:creationId xmlns:a16="http://schemas.microsoft.com/office/drawing/2014/main" id="{E4C176E4-0039-3176-C7B2-C6D27B8280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841" r="43841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  <p:pic>
        <p:nvPicPr>
          <p:cNvPr id="4" name="Content Placeholder 4" descr="A table with several cubes on it&#10;&#10;Description automatically generated">
            <a:extLst>
              <a:ext uri="{FF2B5EF4-FFF2-40B4-BE49-F238E27FC236}">
                <a16:creationId xmlns:a16="http://schemas.microsoft.com/office/drawing/2014/main" id="{92DD4546-D8BB-2502-3598-6F736797D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"/>
            <a:ext cx="4549857" cy="68579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3500"/>
              <a:t>AprilTag Detection and Callback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746504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 dirty="0"/>
              <a:t>Node B subscribes to tag detections to receive </a:t>
            </a:r>
            <a:r>
              <a:rPr lang="en-US" sz="1600" dirty="0" err="1"/>
              <a:t>AprilTag</a:t>
            </a:r>
            <a:r>
              <a:rPr lang="en-US" sz="1600" dirty="0"/>
              <a:t> detections, ensuring robust object identification and localization. The </a:t>
            </a:r>
            <a:r>
              <a:rPr lang="en-US" sz="1600" dirty="0" err="1"/>
              <a:t>tagCallback</a:t>
            </a:r>
            <a:r>
              <a:rPr lang="en-US" sz="1600" dirty="0"/>
              <a:t> function transforms detected poses into the global map frame, accurately mapping object positions.</a:t>
            </a:r>
          </a:p>
        </p:txBody>
      </p:sp>
      <p:pic>
        <p:nvPicPr>
          <p:cNvPr id="5" name="Picture 4" descr="World map with flight paths">
            <a:extLst>
              <a:ext uri="{FF2B5EF4-FFF2-40B4-BE49-F238E27FC236}">
                <a16:creationId xmlns:a16="http://schemas.microsoft.com/office/drawing/2014/main" id="{FFB5CDC3-D3FE-F187-C2C0-524733D7FA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73" r="30048" b="1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D192E68A-838B-A40C-CBFB-3C2EBBA49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421" y="3771899"/>
            <a:ext cx="2963907" cy="29366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3500"/>
              <a:t>Coordination and Multi-View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Node B waits for a signal from Node A to begin detection, ensuring the robot is properly positioned. It employs a multi-view strategy to ensure comprehensive object detection across different viewpoints.</a:t>
            </a:r>
          </a:p>
        </p:txBody>
      </p:sp>
      <p:pic>
        <p:nvPicPr>
          <p:cNvPr id="5" name="Picture 4" descr="A robot using a laptop sitting on a blue chair">
            <a:extLst>
              <a:ext uri="{FF2B5EF4-FFF2-40B4-BE49-F238E27FC236}">
                <a16:creationId xmlns:a16="http://schemas.microsoft.com/office/drawing/2014/main" id="{5EEA2B72-6B1A-9673-E689-921D8108C5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542" r="4140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/>
              <a:t>Data Preparation for Node 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Finalized object information is encapsulated in pick_info messages for Node C, facilitating precise object manipulation tasks.</a:t>
            </a:r>
          </a:p>
        </p:txBody>
      </p:sp>
      <p:pic>
        <p:nvPicPr>
          <p:cNvPr id="5" name="Picture 4" descr="A 3D pattern of ring shapes connected by lines">
            <a:extLst>
              <a:ext uri="{FF2B5EF4-FFF2-40B4-BE49-F238E27FC236}">
                <a16:creationId xmlns:a16="http://schemas.microsoft.com/office/drawing/2014/main" id="{97936727-86D7-D4F1-42DE-B22B7CA566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394" r="48288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 dirty="0"/>
              <a:t>Node C - Object Manipulation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 dirty="0"/>
              <a:t>Node C handles the manipulation and placement of objects identified by Node B. It processes object coordinates and pick order from Node B and sets up a planning scene interface to ensure collision-free manipulation.</a:t>
            </a:r>
          </a:p>
        </p:txBody>
      </p:sp>
      <p:pic>
        <p:nvPicPr>
          <p:cNvPr id="5" name="Picture 4" descr="A 3D pattern of ring shapes connected by lines">
            <a:extLst>
              <a:ext uri="{FF2B5EF4-FFF2-40B4-BE49-F238E27FC236}">
                <a16:creationId xmlns:a16="http://schemas.microsoft.com/office/drawing/2014/main" id="{6C6CEDA6-CC52-B790-EE88-869769615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 l="14394" r="48288"/>
          <a:stretch/>
        </p:blipFill>
        <p:spPr>
          <a:xfrm>
            <a:off x="-9124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/>
              <a:t>Pick-and-Place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Node C executes a pick-and-place cycle involving transforming coordinates, positioning the end effector, attaching and lifting objects, transporting them, and placing them using laser scan data for accurate table detection.</a:t>
            </a:r>
          </a:p>
        </p:txBody>
      </p:sp>
      <p:pic>
        <p:nvPicPr>
          <p:cNvPr id="5" name="Picture 4" descr="Hand with red strings">
            <a:extLst>
              <a:ext uri="{FF2B5EF4-FFF2-40B4-BE49-F238E27FC236}">
                <a16:creationId xmlns:a16="http://schemas.microsoft.com/office/drawing/2014/main" id="{D9D7D497-9B84-CB2E-248C-40E3246EF3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847" r="25868" b="-1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In this project, we focused on three main tasks: navigation, object detection, and manipulation. We developed a modular system with distinct nodes for each task, ensuring seamless communication via ROS.</a:t>
            </a:r>
          </a:p>
        </p:txBody>
      </p:sp>
      <p:pic>
        <p:nvPicPr>
          <p:cNvPr id="5" name="Picture 4" descr="Top view of cubes connected with black lines">
            <a:extLst>
              <a:ext uri="{FF2B5EF4-FFF2-40B4-BE49-F238E27FC236}">
                <a16:creationId xmlns:a16="http://schemas.microsoft.com/office/drawing/2014/main" id="{74CFF311-1D9C-F039-FBD9-C97F288DEC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558" r="20684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/>
              <a:t>Laser Scan and Table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The node uses laser scan data to detect and locate tables in the room, converting polar coordinates to Cartesian for accurate positioning.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B7C961-DB48-3674-6DBE-5A90915C67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79" r="59603"/>
          <a:stretch/>
        </p:blipFill>
        <p:spPr>
          <a:xfrm>
            <a:off x="20" y="9154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DD52F03-F3F0-5D38-E3D3-91C3EA3F1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849" y="448568"/>
            <a:ext cx="6589199" cy="1280890"/>
          </a:xfrm>
        </p:spPr>
        <p:txBody>
          <a:bodyPr>
            <a:noAutofit/>
          </a:bodyPr>
          <a:lstStyle/>
          <a:p>
            <a:r>
              <a:rPr lang="en-US" sz="2800" dirty="0"/>
              <a:t>Communication between</a:t>
            </a:r>
            <a:br>
              <a:rPr lang="en-US" sz="2800" dirty="0"/>
            </a:br>
            <a:r>
              <a:rPr lang="en-US" sz="2800" dirty="0" err="1"/>
              <a:t>MyControlLaw</a:t>
            </a:r>
            <a:r>
              <a:rPr lang="en-US" sz="2800" dirty="0"/>
              <a:t> and </a:t>
            </a:r>
            <a:r>
              <a:rPr lang="en-US" sz="2800" dirty="0" err="1"/>
              <a:t>MyActionServer</a:t>
            </a:r>
            <a:endParaRPr 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859086-AA90-DE9A-45AE-45CB36CBF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715678"/>
            <a:ext cx="9141906" cy="514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842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/>
              <a:t>Achievements and 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In conclusion, we successfully developed a modular, efficient system for robotic navigation, object detection, and manipulation. Future work could include enhancements to the object detection algorithms and broader applications of the system in different environments.</a:t>
            </a:r>
          </a:p>
        </p:txBody>
      </p:sp>
      <p:pic>
        <p:nvPicPr>
          <p:cNvPr id="5" name="Picture 4" descr="A green background with many squares&#10;&#10;Description automatically generated">
            <a:extLst>
              <a:ext uri="{FF2B5EF4-FFF2-40B4-BE49-F238E27FC236}">
                <a16:creationId xmlns:a16="http://schemas.microsoft.com/office/drawing/2014/main" id="{81066286-2EAD-DB74-EBE2-EC7BBC5FFD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794" r="48887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 dirty="0"/>
              <a:t>Thank you for your attention.</a:t>
            </a:r>
          </a:p>
        </p:txBody>
      </p:sp>
      <p:pic>
        <p:nvPicPr>
          <p:cNvPr id="5" name="Picture 4" descr="Different coloured question marks">
            <a:extLst>
              <a:ext uri="{FF2B5EF4-FFF2-40B4-BE49-F238E27FC236}">
                <a16:creationId xmlns:a16="http://schemas.microsoft.com/office/drawing/2014/main" id="{063F6CFB-B809-C61E-4BA6-E310AD79F4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648" r="33034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/>
              <a:t>Project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 dirty="0"/>
              <a:t>The primary objectives of this project were to develop robust navigation, object detection, and manipulation systems for a robotic platform. We aimed to ensure stable communication between nodes and efficient task execution.</a:t>
            </a:r>
          </a:p>
        </p:txBody>
      </p:sp>
      <p:pic>
        <p:nvPicPr>
          <p:cNvPr id="19" name="Picture 18" descr="Light bulb on yellow background with sketched light beams and cord">
            <a:extLst>
              <a:ext uri="{FF2B5EF4-FFF2-40B4-BE49-F238E27FC236}">
                <a16:creationId xmlns:a16="http://schemas.microsoft.com/office/drawing/2014/main" id="{A76EF3AA-F626-0221-E167-5578617436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551" r="7648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 dirty="0"/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 dirty="0"/>
              <a:t>Our system is designed with a modular architecture, which enhances code clarity and maintainability. Each node performs distinct tasks, which we will see in detail.</a:t>
            </a:r>
          </a:p>
        </p:txBody>
      </p:sp>
      <p:pic>
        <p:nvPicPr>
          <p:cNvPr id="5" name="Picture 4" descr="Metal structure">
            <a:extLst>
              <a:ext uri="{FF2B5EF4-FFF2-40B4-BE49-F238E27FC236}">
                <a16:creationId xmlns:a16="http://schemas.microsoft.com/office/drawing/2014/main" id="{A8BBBB62-B128-2CA2-CFBE-1B80AF9AA8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953" r="26118" b="-2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1A44C337-3893-4B29-A265-B1329150B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715" y="-1"/>
            <a:ext cx="915543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1E0B358-1267-4844-8B3D-B7A279B4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27110" y="228600"/>
            <a:ext cx="2138628" cy="6638625"/>
            <a:chOff x="2487613" y="285750"/>
            <a:chExt cx="2428875" cy="5654676"/>
          </a:xfrm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B24AA06A-F1A5-4BB3-9486-9AE7A53B3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BDF97590-C600-44CB-9303-4A3679F51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A9BBE156-3FFA-4DC4-8468-35BD28DD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F7960DE5-3810-4B1E-B1E2-3BAFEA91E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359E957C-CE11-446F-8AA7-B3E98390B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A3E9FE34-CA9E-4443-BEBF-D1B9A1C6C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4F39D814-8A48-4509-BDEB-826F1065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8C6D08C0-8C49-4B87-9CF4-A1F08714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308C612B-4C0D-4863-B9CD-F86ABAA1B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600B1EC8-1B55-4390-A183-C33B5E227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21">
              <a:extLst>
                <a:ext uri="{FF2B5EF4-FFF2-40B4-BE49-F238E27FC236}">
                  <a16:creationId xmlns:a16="http://schemas.microsoft.com/office/drawing/2014/main" id="{1790A225-91E1-4BE5-A801-5F1E32721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22">
              <a:extLst>
                <a:ext uri="{FF2B5EF4-FFF2-40B4-BE49-F238E27FC236}">
                  <a16:creationId xmlns:a16="http://schemas.microsoft.com/office/drawing/2014/main" id="{DFFC46A2-6BBF-47FD-BC17-5EE1DF7CB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AF44CA9C-80E8-44E1-A79C-D6EBFC73B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507832" y="-786"/>
            <a:ext cx="1767505" cy="6854040"/>
            <a:chOff x="6627813" y="194833"/>
            <a:chExt cx="1952625" cy="5678918"/>
          </a:xfrm>
        </p:grpSpPr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8CB9417F-98D9-4998-B00B-A5932E4C7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FA79AA3D-583E-4A1E-AF7E-CBD980F59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D80C9F17-A6B2-4A12-BC77-F84264A66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949C9A53-ED97-44CE-BDD5-ED24892116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31">
              <a:extLst>
                <a:ext uri="{FF2B5EF4-FFF2-40B4-BE49-F238E27FC236}">
                  <a16:creationId xmlns:a16="http://schemas.microsoft.com/office/drawing/2014/main" id="{0F9FDAE7-225B-4072-8907-6EAA06174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9D49818B-8EA3-4B41-9783-EFE0C618C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01903E65-D822-4457-B0A5-2F4168224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A5CF9DAB-75BF-43D9-B1E7-817D1FAA0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BB22916D-4BCF-4A4C-8714-A2564D34C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4CD9F734-569E-44E7-BD53-6214E0F18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7A5DAACB-2F42-40C8-BF6A-75B79299F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AD78E0F9-8568-4672-A22F-4ED5B1A96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AE6573-8E33-60C0-9E1F-07D42EA12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2322" y="624110"/>
            <a:ext cx="3766137" cy="1280890"/>
          </a:xfrm>
        </p:spPr>
        <p:txBody>
          <a:bodyPr>
            <a:normAutofit/>
          </a:bodyPr>
          <a:lstStyle/>
          <a:p>
            <a:r>
              <a:rPr lang="en-US" dirty="0"/>
              <a:t>Three nodes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AA5CD610-ED7C-4CED-A9A1-174432C88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4278" y="0"/>
            <a:ext cx="13716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1" name="Freeform 11">
            <a:extLst>
              <a:ext uri="{FF2B5EF4-FFF2-40B4-BE49-F238E27FC236}">
                <a16:creationId xmlns:a16="http://schemas.microsoft.com/office/drawing/2014/main" id="{0C4379BF-8C7A-480A-BC36-DA55D92A9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3484278" y="714375"/>
            <a:ext cx="1191395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E149CE8B-2F1A-C928-F300-29F1B9F6D1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413" r="17489" b="-2"/>
          <a:stretch/>
        </p:blipFill>
        <p:spPr>
          <a:xfrm>
            <a:off x="-1166" y="1731"/>
            <a:ext cx="3503318" cy="6858000"/>
          </a:xfrm>
          <a:prstGeom prst="rect">
            <a:avLst/>
          </a:prstGeom>
        </p:spPr>
      </p:pic>
      <p:graphicFrame>
        <p:nvGraphicFramePr>
          <p:cNvPr id="105" name="Content Placeholder 2">
            <a:extLst>
              <a:ext uri="{FF2B5EF4-FFF2-40B4-BE49-F238E27FC236}">
                <a16:creationId xmlns:a16="http://schemas.microsoft.com/office/drawing/2014/main" id="{045680CC-D87B-8C28-29B2-8966F1AB59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2724968"/>
              </p:ext>
            </p:extLst>
          </p:nvPr>
        </p:nvGraphicFramePr>
        <p:xfrm>
          <a:off x="4609901" y="1757031"/>
          <a:ext cx="3920601" cy="401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6690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259C671B-1B22-4141-A9C0-2E7941FDA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" y="228600"/>
            <a:ext cx="2138628" cy="6638625"/>
            <a:chOff x="2487613" y="285750"/>
            <a:chExt cx="2428875" cy="5654676"/>
          </a:xfrm>
        </p:grpSpPr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7B2F5A4B-FA0F-4625-82F7-1D3F11281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9ACB0BAE-722F-4C91-8C2A-44EF768E8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C3AC4D9F-59AC-421A-9FF3-C936CEC43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797BCE03-677D-4D65-A4D1-1FD721DD5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D007E5D0-0B4E-4094-988C-9917146C2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024DB804-C06B-4A0A-AC43-6BCCB7D76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B51DC17A-305E-486E-A527-5E8068E9E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18">
              <a:extLst>
                <a:ext uri="{FF2B5EF4-FFF2-40B4-BE49-F238E27FC236}">
                  <a16:creationId xmlns:a16="http://schemas.microsoft.com/office/drawing/2014/main" id="{B6CCA716-6D46-4523-BF96-FF1B0C54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E632B09A-D30C-4268-B28B-ACD6127630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5FC839A4-228B-4EC0-8AF4-D8E38ECE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A8FFB1A1-5BB5-4551-87CD-F3365E6FE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22">
              <a:extLst>
                <a:ext uri="{FF2B5EF4-FFF2-40B4-BE49-F238E27FC236}">
                  <a16:creationId xmlns:a16="http://schemas.microsoft.com/office/drawing/2014/main" id="{D05AF173-8E70-41FA-9254-DF9AC3DDA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D56A4CE-A3F4-4CFF-9A65-C029AC17B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412" y="-786"/>
            <a:ext cx="1767505" cy="6854040"/>
            <a:chOff x="6627813" y="194833"/>
            <a:chExt cx="1952625" cy="5678918"/>
          </a:xfrm>
        </p:grpSpPr>
        <p:sp>
          <p:nvSpPr>
            <p:cNvPr id="46" name="Freeform 27">
              <a:extLst>
                <a:ext uri="{FF2B5EF4-FFF2-40B4-BE49-F238E27FC236}">
                  <a16:creationId xmlns:a16="http://schemas.microsoft.com/office/drawing/2014/main" id="{DF669161-0B30-4C76-96BF-962027487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28">
              <a:extLst>
                <a:ext uri="{FF2B5EF4-FFF2-40B4-BE49-F238E27FC236}">
                  <a16:creationId xmlns:a16="http://schemas.microsoft.com/office/drawing/2014/main" id="{A5232353-CF7C-44DD-8BEE-1C8FF54CD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29">
              <a:extLst>
                <a:ext uri="{FF2B5EF4-FFF2-40B4-BE49-F238E27FC236}">
                  <a16:creationId xmlns:a16="http://schemas.microsoft.com/office/drawing/2014/main" id="{AEA6CAE2-8741-4E88-A632-69C2B2EC5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014AC37D-4388-4AE6-9D4D-CCD99A608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31">
              <a:extLst>
                <a:ext uri="{FF2B5EF4-FFF2-40B4-BE49-F238E27FC236}">
                  <a16:creationId xmlns:a16="http://schemas.microsoft.com/office/drawing/2014/main" id="{7FE084B0-333E-4F7C-83F1-F7D132527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32">
              <a:extLst>
                <a:ext uri="{FF2B5EF4-FFF2-40B4-BE49-F238E27FC236}">
                  <a16:creationId xmlns:a16="http://schemas.microsoft.com/office/drawing/2014/main" id="{FDCFCB98-2E3A-4227-823C-80489BB28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33">
              <a:extLst>
                <a:ext uri="{FF2B5EF4-FFF2-40B4-BE49-F238E27FC236}">
                  <a16:creationId xmlns:a16="http://schemas.microsoft.com/office/drawing/2014/main" id="{252F94DE-A6A3-4463-BE05-34281F1C8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34">
              <a:extLst>
                <a:ext uri="{FF2B5EF4-FFF2-40B4-BE49-F238E27FC236}">
                  <a16:creationId xmlns:a16="http://schemas.microsoft.com/office/drawing/2014/main" id="{16EA21FA-886F-43CF-9D44-C1342F305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35">
              <a:extLst>
                <a:ext uri="{FF2B5EF4-FFF2-40B4-BE49-F238E27FC236}">
                  <a16:creationId xmlns:a16="http://schemas.microsoft.com/office/drawing/2014/main" id="{88C821A5-BCF7-47FE-894F-0ADC5FDB2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F8337ECE-206A-472E-AFC4-0F230C91E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90BB2EC4-D043-4B43-87E7-723A787EE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04013015-AF71-47BC-BE4D-ED9EFA24F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71B30B18-D920-4E3E-B931-1F310244C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716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1" name="Freeform 11">
            <a:extLst>
              <a:ext uri="{FF2B5EF4-FFF2-40B4-BE49-F238E27FC236}">
                <a16:creationId xmlns:a16="http://schemas.microsoft.com/office/drawing/2014/main" id="{C70EF50A-66E6-460A-8AF9-47A10D0D9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3141" y="714375"/>
            <a:ext cx="1191394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E612726-6AD2-4BFC-B44A-BA092E156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40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84B9C2C-FD52-48EF-8BDE-720C5030F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84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7" name="Freeform 11">
            <a:extLst>
              <a:ext uri="{FF2B5EF4-FFF2-40B4-BE49-F238E27FC236}">
                <a16:creationId xmlns:a16="http://schemas.microsoft.com/office/drawing/2014/main" id="{A1DE0485-65C8-4D95-9B34-C55884FC2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3141" y="714375"/>
            <a:ext cx="1191394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5379BBE-81BA-11F2-B015-53B5DB658B44}"/>
              </a:ext>
            </a:extLst>
          </p:cNvPr>
          <p:cNvGrpSpPr/>
          <p:nvPr/>
        </p:nvGrpSpPr>
        <p:grpSpPr>
          <a:xfrm>
            <a:off x="1360045" y="1592319"/>
            <a:ext cx="7342764" cy="4502583"/>
            <a:chOff x="2560510" y="1583761"/>
            <a:chExt cx="8118307" cy="4906738"/>
          </a:xfrm>
        </p:grpSpPr>
        <p:pic>
          <p:nvPicPr>
            <p:cNvPr id="4" name="Graphic 3" descr="Paper with solid fill">
              <a:extLst>
                <a:ext uri="{FF2B5EF4-FFF2-40B4-BE49-F238E27FC236}">
                  <a16:creationId xmlns:a16="http://schemas.microsoft.com/office/drawing/2014/main" id="{EC187A71-1B69-BD24-B449-6A2643F76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758495" y="3601618"/>
              <a:ext cx="703692" cy="70369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EFA0779-7CE7-F6A5-7A5F-D58175F98039}"/>
                </a:ext>
              </a:extLst>
            </p:cNvPr>
            <p:cNvSpPr txBox="1"/>
            <p:nvPr/>
          </p:nvSpPr>
          <p:spPr>
            <a:xfrm>
              <a:off x="2560510" y="4286649"/>
              <a:ext cx="17907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nodeA.cpp</a:t>
              </a:r>
              <a:endParaRPr lang="en-GB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C0C7FB9-B003-ABB2-F7F5-C6B950CBC17D}"/>
                </a:ext>
              </a:extLst>
            </p:cNvPr>
            <p:cNvSpPr txBox="1"/>
            <p:nvPr/>
          </p:nvSpPr>
          <p:spPr>
            <a:xfrm>
              <a:off x="5224251" y="6151945"/>
              <a:ext cx="25392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MyActionServer.cpp</a:t>
              </a:r>
              <a:endParaRPr lang="en-GB" sz="1600"/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795774D-DC64-68F9-ABDB-26668190F763}"/>
                </a:ext>
              </a:extLst>
            </p:cNvPr>
            <p:cNvCxnSpPr>
              <a:cxnSpLocks/>
            </p:cNvCxnSpPr>
            <p:nvPr/>
          </p:nvCxnSpPr>
          <p:spPr>
            <a:xfrm>
              <a:off x="3488977" y="4047299"/>
              <a:ext cx="227479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3C58D43-A9B4-E3D8-DBB5-81FA2BAFEFEF}"/>
                </a:ext>
              </a:extLst>
            </p:cNvPr>
            <p:cNvCxnSpPr>
              <a:cxnSpLocks/>
            </p:cNvCxnSpPr>
            <p:nvPr/>
          </p:nvCxnSpPr>
          <p:spPr>
            <a:xfrm>
              <a:off x="6093187" y="2642225"/>
              <a:ext cx="0" cy="918925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9" name="Graphic 8" descr="Paper with solid fill">
              <a:extLst>
                <a:ext uri="{FF2B5EF4-FFF2-40B4-BE49-F238E27FC236}">
                  <a16:creationId xmlns:a16="http://schemas.microsoft.com/office/drawing/2014/main" id="{6C331656-813E-B296-98B7-34615C401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63773" y="3601618"/>
              <a:ext cx="703692" cy="70369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3C72502-0E51-A44F-4008-28F69E8D1499}"/>
                </a:ext>
              </a:extLst>
            </p:cNvPr>
            <p:cNvSpPr txBox="1"/>
            <p:nvPr/>
          </p:nvSpPr>
          <p:spPr>
            <a:xfrm>
              <a:off x="5603888" y="4291263"/>
              <a:ext cx="15047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nodeB.cpp</a:t>
              </a:r>
              <a:endParaRPr lang="en-GB" sz="1600"/>
            </a:p>
          </p:txBody>
        </p:sp>
        <p:pic>
          <p:nvPicPr>
            <p:cNvPr id="11" name="Graphic 10" descr="Paper with solid fill">
              <a:extLst>
                <a:ext uri="{FF2B5EF4-FFF2-40B4-BE49-F238E27FC236}">
                  <a16:creationId xmlns:a16="http://schemas.microsoft.com/office/drawing/2014/main" id="{45B069F5-930B-992C-B6E9-8AE9B13FE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14970" y="3601618"/>
              <a:ext cx="703692" cy="70369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2AB0673-DA58-BA74-E563-75B35B10254E}"/>
                </a:ext>
              </a:extLst>
            </p:cNvPr>
            <p:cNvSpPr txBox="1"/>
            <p:nvPr/>
          </p:nvSpPr>
          <p:spPr>
            <a:xfrm>
              <a:off x="9214420" y="4286649"/>
              <a:ext cx="14643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nodeC.cpp</a:t>
              </a:r>
              <a:endParaRPr lang="en-GB" sz="160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FC76289-D294-0398-C848-F1893F04E189}"/>
                </a:ext>
              </a:extLst>
            </p:cNvPr>
            <p:cNvCxnSpPr>
              <a:cxnSpLocks/>
            </p:cNvCxnSpPr>
            <p:nvPr/>
          </p:nvCxnSpPr>
          <p:spPr>
            <a:xfrm>
              <a:off x="6515889" y="4047299"/>
              <a:ext cx="279696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14" name="Graphic 13" descr="Paper with solid fill">
              <a:extLst>
                <a:ext uri="{FF2B5EF4-FFF2-40B4-BE49-F238E27FC236}">
                  <a16:creationId xmlns:a16="http://schemas.microsoft.com/office/drawing/2014/main" id="{AA8319EB-B51B-8A21-4DA7-D75AD28B4B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814619" y="5498513"/>
              <a:ext cx="703692" cy="703692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5A9E16F-4827-84DE-3423-03266E577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15889" y="4596691"/>
              <a:ext cx="3250928" cy="123074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F528C836-6D4F-4701-3127-02A20B2F5917}"/>
                </a:ext>
              </a:extLst>
            </p:cNvPr>
            <p:cNvCxnSpPr>
              <a:cxnSpLocks/>
            </p:cNvCxnSpPr>
            <p:nvPr/>
          </p:nvCxnSpPr>
          <p:spPr>
            <a:xfrm>
              <a:off x="6166464" y="4625203"/>
              <a:ext cx="0" cy="805213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D8B9381-D8B0-74F9-53AC-CD8F43C18CB3}"/>
                </a:ext>
              </a:extLst>
            </p:cNvPr>
            <p:cNvCxnSpPr>
              <a:cxnSpLocks/>
            </p:cNvCxnSpPr>
            <p:nvPr/>
          </p:nvCxnSpPr>
          <p:spPr>
            <a:xfrm>
              <a:off x="3110342" y="4637260"/>
              <a:ext cx="2704277" cy="119017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94CA060-7A90-B5D1-7B9D-5DF34C1C41B3}"/>
                </a:ext>
              </a:extLst>
            </p:cNvPr>
            <p:cNvSpPr txBox="1"/>
            <p:nvPr/>
          </p:nvSpPr>
          <p:spPr>
            <a:xfrm>
              <a:off x="3508324" y="5159959"/>
              <a:ext cx="998362" cy="354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i="1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action</a:t>
              </a:r>
              <a:endParaRPr lang="en-GB" sz="1600" i="1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7E81AE2-72D1-1F4B-F369-0D1962FD44A2}"/>
                </a:ext>
              </a:extLst>
            </p:cNvPr>
            <p:cNvSpPr txBox="1"/>
            <p:nvPr/>
          </p:nvSpPr>
          <p:spPr>
            <a:xfrm>
              <a:off x="6166464" y="4882452"/>
              <a:ext cx="9422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action</a:t>
              </a:r>
              <a:endParaRPr lang="en-GB" sz="1600" i="1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477C246-991A-198E-BAA3-D36ECA9D50C7}"/>
                </a:ext>
              </a:extLst>
            </p:cNvPr>
            <p:cNvSpPr txBox="1"/>
            <p:nvPr/>
          </p:nvSpPr>
          <p:spPr>
            <a:xfrm>
              <a:off x="7967738" y="5232182"/>
              <a:ext cx="9381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action</a:t>
              </a:r>
              <a:endParaRPr lang="en-GB" sz="1600" i="1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05135C3-394C-828A-D2AD-3AE4B6159944}"/>
                </a:ext>
              </a:extLst>
            </p:cNvPr>
            <p:cNvSpPr txBox="1"/>
            <p:nvPr/>
          </p:nvSpPr>
          <p:spPr>
            <a:xfrm>
              <a:off x="4351300" y="3708745"/>
              <a:ext cx="7036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msg</a:t>
              </a:r>
              <a:endParaRPr lang="en-GB" sz="1600" i="1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0ACBCDE-E5B9-FA02-A298-6A100984673C}"/>
                </a:ext>
              </a:extLst>
            </p:cNvPr>
            <p:cNvSpPr txBox="1"/>
            <p:nvPr/>
          </p:nvSpPr>
          <p:spPr>
            <a:xfrm>
              <a:off x="7763493" y="3708745"/>
              <a:ext cx="792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msg</a:t>
              </a:r>
              <a:endParaRPr lang="en-GB" sz="1600" i="1"/>
            </a:p>
          </p:txBody>
        </p:sp>
        <p:pic>
          <p:nvPicPr>
            <p:cNvPr id="23" name="Graphic 22" descr="Paper with solid fill">
              <a:extLst>
                <a:ext uri="{FF2B5EF4-FFF2-40B4-BE49-F238E27FC236}">
                  <a16:creationId xmlns:a16="http://schemas.microsoft.com/office/drawing/2014/main" id="{CF8942A3-FDFA-F11A-E5EC-C7236EA982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37549" y="1583761"/>
              <a:ext cx="703692" cy="703692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78BEEFB-754D-C2C6-1873-08776EAA9716}"/>
                </a:ext>
              </a:extLst>
            </p:cNvPr>
            <p:cNvSpPr txBox="1"/>
            <p:nvPr/>
          </p:nvSpPr>
          <p:spPr>
            <a:xfrm>
              <a:off x="5237796" y="2259461"/>
              <a:ext cx="20867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Human_node.cpp</a:t>
              </a:r>
              <a:endParaRPr lang="en-GB" sz="16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81D7DD8-F454-E63C-598B-6E456EB77F1A}"/>
                </a:ext>
              </a:extLst>
            </p:cNvPr>
            <p:cNvSpPr txBox="1"/>
            <p:nvPr/>
          </p:nvSpPr>
          <p:spPr>
            <a:xfrm>
              <a:off x="6115618" y="2927596"/>
              <a:ext cx="7036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374904">
                <a:spcAft>
                  <a:spcPts val="600"/>
                </a:spcAft>
              </a:pPr>
              <a:r>
                <a:rPr lang="it-IT" sz="1312" i="1" kern="1200" err="1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srv</a:t>
              </a:r>
              <a:endParaRPr lang="en-GB" sz="1600" i="1"/>
            </a:p>
          </p:txBody>
        </p:sp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8A46CF1F-753F-2B71-A7D8-2F987E173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014" y="484632"/>
            <a:ext cx="7373275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 dirty="0"/>
              <a:t>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3581651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3500" dirty="0"/>
              <a:t>Node A - Navigation and Obstacle Avoidance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2642616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 dirty="0"/>
              <a:t>Node A, implemented in nodeA.cpp, is responsible for guiding the robot to specific poses and avoiding obstacles. This node includes a custom </a:t>
            </a:r>
            <a:r>
              <a:rPr lang="en-US" sz="1600" dirty="0" err="1"/>
              <a:t>ServiceClient</a:t>
            </a:r>
            <a:r>
              <a:rPr lang="en-US" sz="1600" dirty="0"/>
              <a:t> for dynamic obstacle detection and uses </a:t>
            </a:r>
            <a:r>
              <a:rPr lang="en-US" sz="1600" dirty="0" err="1"/>
              <a:t>MoveIt</a:t>
            </a:r>
            <a:r>
              <a:rPr lang="en-US" sz="1600" dirty="0"/>
              <a:t>! to adjust the robot's torso height for optimal object detection.</a:t>
            </a:r>
          </a:p>
        </p:txBody>
      </p:sp>
      <p:pic>
        <p:nvPicPr>
          <p:cNvPr id="5" name="Picture 4" descr="Toy robots shaking hands">
            <a:extLst>
              <a:ext uri="{FF2B5EF4-FFF2-40B4-BE49-F238E27FC236}">
                <a16:creationId xmlns:a16="http://schemas.microsoft.com/office/drawing/2014/main" id="{4FD2409C-3098-4E90-618B-2CF5A2352C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607" r="22274"/>
          <a:stretch/>
        </p:blipFill>
        <p:spPr>
          <a:xfrm>
            <a:off x="20" y="-9134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0" y="484632"/>
            <a:ext cx="3974689" cy="160934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3500"/>
              <a:t>Node A Implementation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599" y="2121408"/>
            <a:ext cx="3974689" cy="4050792"/>
          </a:xfrm>
        </p:spPr>
        <p:txBody>
          <a:bodyPr>
            <a:normAutofit/>
          </a:bodyPr>
          <a:lstStyle/>
          <a:p>
            <a:r>
              <a:rPr lang="en-US" sz="1600"/>
              <a:t>Key implementation steps for Node A include setting up the service client, managing navigation goals, handling obstacle avoidance, adjusting the robot's torso and head positions, and coordinating with Node B.</a:t>
            </a:r>
          </a:p>
        </p:txBody>
      </p:sp>
      <p:pic>
        <p:nvPicPr>
          <p:cNvPr id="5" name="Picture 4" descr="A robot using a laptop sitting on a blue chair">
            <a:extLst>
              <a:ext uri="{FF2B5EF4-FFF2-40B4-BE49-F238E27FC236}">
                <a16:creationId xmlns:a16="http://schemas.microsoft.com/office/drawing/2014/main" id="{A7083497-232C-A85A-8920-0A78AF9953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105" r="4576"/>
          <a:stretch/>
        </p:blipFill>
        <p:spPr>
          <a:xfrm>
            <a:off x="20" y="10"/>
            <a:ext cx="4549857" cy="685798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912" y="630936"/>
            <a:ext cx="7333488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500" dirty="0"/>
              <a:t>Node A - Navigation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1912" y="1623060"/>
            <a:ext cx="6775704" cy="1317684"/>
          </a:xfrm>
        </p:spPr>
        <p:txBody>
          <a:bodyPr>
            <a:normAutofit/>
          </a:bodyPr>
          <a:lstStyle/>
          <a:p>
            <a:r>
              <a:rPr lang="en-US" sz="1600" dirty="0"/>
              <a:t>Node A's primary objective is to guide the robot to a designated pose using custom services and action clients for navigation and obstacle avoidance.</a:t>
            </a:r>
          </a:p>
        </p:txBody>
      </p: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CD08032D-E999-0E7D-FCE0-40A89CEFA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84" y="2940744"/>
            <a:ext cx="7114032" cy="32726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2421</TotalTime>
  <Words>735</Words>
  <Application>Microsoft Office PowerPoint</Application>
  <PresentationFormat>On-screen Show (4:3)</PresentationFormat>
  <Paragraphs>58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Century Gothic</vt:lpstr>
      <vt:lpstr>Wingdings 3</vt:lpstr>
      <vt:lpstr>Wisp</vt:lpstr>
      <vt:lpstr>Multi-Node ROS Application for Robotic Platform</vt:lpstr>
      <vt:lpstr>Project Overview</vt:lpstr>
      <vt:lpstr>Project Objectives</vt:lpstr>
      <vt:lpstr>System Architecture</vt:lpstr>
      <vt:lpstr>Three nodes</vt:lpstr>
      <vt:lpstr>System Architecture</vt:lpstr>
      <vt:lpstr>Node A - Navigation and Obstacle Avoidance</vt:lpstr>
      <vt:lpstr>Node A Implementation Details</vt:lpstr>
      <vt:lpstr>Node A - Navigation Overview</vt:lpstr>
      <vt:lpstr>Obstacle Detection and Navigation</vt:lpstr>
      <vt:lpstr>Adjusting Torso Height with MoveIt!</vt:lpstr>
      <vt:lpstr>Head Movement and ROS Communication</vt:lpstr>
      <vt:lpstr>Completion Signal to Node B</vt:lpstr>
      <vt:lpstr>Node B - Object Detection</vt:lpstr>
      <vt:lpstr>AprilTag Detection and Callback</vt:lpstr>
      <vt:lpstr>Coordination and Multi-View Detection</vt:lpstr>
      <vt:lpstr>Data Preparation for Node C</vt:lpstr>
      <vt:lpstr>Node C - Object Manipulation</vt:lpstr>
      <vt:lpstr>Pick-and-Place Cycle</vt:lpstr>
      <vt:lpstr>Laser Scan and Table Detection</vt:lpstr>
      <vt:lpstr>Communication between MyControlLaw and MyActionServer</vt:lpstr>
      <vt:lpstr>Achievements and Future Work</vt:lpstr>
      <vt:lpstr>Questions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Pooya Nasiri</dc:creator>
  <cp:keywords/>
  <dc:description>generated using python-pptx</dc:description>
  <cp:lastModifiedBy>Pooya Nasiri</cp:lastModifiedBy>
  <cp:revision>9</cp:revision>
  <dcterms:created xsi:type="dcterms:W3CDTF">2013-01-27T09:14:16Z</dcterms:created>
  <dcterms:modified xsi:type="dcterms:W3CDTF">2024-07-24T12:32:03Z</dcterms:modified>
  <cp:category/>
</cp:coreProperties>
</file>

<file path=docProps/thumbnail.jpeg>
</file>